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964" r:id="rId2"/>
    <p:sldId id="965" r:id="rId3"/>
    <p:sldId id="966" r:id="rId4"/>
    <p:sldId id="967" r:id="rId5"/>
    <p:sldId id="970" r:id="rId6"/>
    <p:sldId id="968" r:id="rId7"/>
    <p:sldId id="969" r:id="rId8"/>
    <p:sldId id="973" r:id="rId9"/>
    <p:sldId id="972" r:id="rId10"/>
    <p:sldId id="9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8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tableStyles" Target="tableStyle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heme" Target="theme/theme1.xml" /></Relationships>
</file>

<file path=ppt/media/hdphoto1.wdp>
</file>

<file path=ppt/media/hdphoto2.wdp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jpg>
</file>

<file path=ppt/media/image5.jpeg>
</file>

<file path=ppt/media/image6.jpe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94699-CC17-445C-B753-31AC75568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3F2581-46E9-42D5-A831-3B9719EF89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98F0B-4A67-429C-9785-B2F2CCA55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9BF9C-7EF3-4E40-9110-E100E6F6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A969B-9AF4-4505-A748-60CA6619D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47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1102-9D1C-458D-AA4B-233A97754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917C8-598D-4B73-B912-A76082309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AD9D0-2C22-4E0B-BFE9-085D9734F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39445-0957-4C04-AFF3-2E2170499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BE497-9D1D-42B5-BC8C-322C1EA72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124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5A00F7-7E7B-409D-B8CD-006A46CA7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4F4B92-81B0-48A1-98D3-6BEA57887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EF47A-75FD-449B-854C-F18ABCCFF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5EB2D-4842-4211-BD0C-DD3A2048F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613DA-9482-4911-A6C7-278600FEC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33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2CE98-F300-4B60-8046-2AF972D62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66902-27E2-4097-94CE-74378508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67920-EC8D-44BD-8061-A777B4D6F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34A93-AE96-4BAA-838B-5E5B79C54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3527F-C997-4E71-BE7E-024DF20EF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94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C9FD4-9835-4C0F-A6CE-F21C0B586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B601BA-F0A9-4251-8E47-0F97B3FF3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545FC-2DEE-4760-864D-A99A87251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569E5-4137-442F-B84C-1A6126527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9B153-F180-4C57-92D1-AD419BCAD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15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3797A-05BF-4106-B3E4-E7D627E20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A8B82-88D3-4B07-BB5B-D8362F9F9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394A5A-CED4-4490-813D-9ED1FA1851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41B5E-F8FF-461A-B119-243801F58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E96B9-1D63-49AE-9F03-1E5C07DD3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29D6FC-CCCF-40D8-A6B5-E58498FE1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40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B6308-FA8A-47B0-A038-5883DB8A6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9C73A-ADA4-4DF2-B00D-01D3FA8C1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30E97-45E7-4760-AEA1-2735FC81E1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10B49-2F2E-4518-917E-D76D564F81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D4C2E-EAC4-4FF9-9772-A00F563080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954835-6B04-43A1-9D57-CB1C9B950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5AAAE-FD08-4698-8C89-8BD0ACE88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72002F-C3C2-4EE5-8180-29A1F5E07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11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BB073-6E88-4834-ABF0-118562ADB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1A72BC-48FB-4E95-A139-F2B75966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8E93F0-DFE2-4952-9513-1B4E8AD32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D134F-7930-4B59-9C76-4587A44A5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673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EA7E0B-7B14-467B-A7C5-98A4D073A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E8D672-4DB3-4BA8-832E-479CA40D7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AF259B-F951-4878-91A5-64EED9E9F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36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6CF4B-E0B2-4620-8D60-A8BA2E12D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02D4D-C3AF-4E36-8D4E-4FAD0DD41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4CA2E-003A-493E-8821-3B16D518A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C78A3-1843-4427-8E56-CF036F3AD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8A274-4606-4AF4-9633-CE3FDE01C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1CD979-7030-459B-93AB-467C5B701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8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D5572-AE13-4820-8E16-41A455215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79AD76-3DB3-4690-AF31-852773B3A3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7C076B-E67B-4280-A57C-7336AC6DDF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BE7E61-64B7-4F03-8C45-412690264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2050FF-3ECD-4C81-9DB4-7FB70A92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3F82A-4956-4051-B1FF-0E618B0D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95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55B022-33B8-4286-8DBE-37107BC5F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E66FB4-3653-4FD8-8454-4014E7C6B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6DD6-C647-48C5-B555-7C1A455056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010D7-2DFF-4342-9A55-EB538A07FC77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A584C-0221-4F42-AF02-803D875F4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B7DE0-FE8F-408C-963A-8DA2979B7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EBFFA-266F-4886-AC38-5C48D262F2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523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4" Type="http://schemas.microsoft.com/office/2007/relationships/hdphoto" Target="../media/hdphoto1.wdp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2.jpeg" /><Relationship Id="rId5" Type="http://schemas.openxmlformats.org/officeDocument/2006/relationships/image" Target="../media/image4.jpg" /><Relationship Id="rId4" Type="http://schemas.microsoft.com/office/2007/relationships/hdphoto" Target="../media/hdphoto1.wdp" 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 /><Relationship Id="rId3" Type="http://schemas.openxmlformats.org/officeDocument/2006/relationships/image" Target="../media/image2.png" /><Relationship Id="rId7" Type="http://schemas.openxmlformats.org/officeDocument/2006/relationships/image" Target="../media/image4.jp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6" Type="http://schemas.microsoft.com/office/2007/relationships/hdphoto" Target="../media/hdphoto2.wdp" /><Relationship Id="rId5" Type="http://schemas.openxmlformats.org/officeDocument/2006/relationships/image" Target="../media/image3.png" /><Relationship Id="rId4" Type="http://schemas.microsoft.com/office/2007/relationships/hdphoto" Target="../media/hdphoto1.wdp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7" Type="http://schemas.microsoft.com/office/2007/relationships/hdphoto" Target="../media/hdphoto2.wdp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3.png" /><Relationship Id="rId5" Type="http://schemas.openxmlformats.org/officeDocument/2006/relationships/image" Target="../media/image6.jpeg" /><Relationship Id="rId4" Type="http://schemas.microsoft.com/office/2007/relationships/hdphoto" Target="../media/hdphoto1.wdp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7.png" /><Relationship Id="rId4" Type="http://schemas.microsoft.com/office/2007/relationships/hdphoto" Target="../media/hdphoto1.wdp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5.jpeg" /><Relationship Id="rId4" Type="http://schemas.microsoft.com/office/2007/relationships/hdphoto" Target="../media/hdphoto1.wdp" 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 /><Relationship Id="rId3" Type="http://schemas.openxmlformats.org/officeDocument/2006/relationships/slideLayout" Target="../slideLayouts/slideLayout2.xml" /><Relationship Id="rId7" Type="http://schemas.openxmlformats.org/officeDocument/2006/relationships/image" Target="../media/image8.png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6" Type="http://schemas.microsoft.com/office/2007/relationships/hdphoto" Target="../media/hdphoto1.wdp" /><Relationship Id="rId5" Type="http://schemas.openxmlformats.org/officeDocument/2006/relationships/image" Target="../media/image2.png" /><Relationship Id="rId4" Type="http://schemas.openxmlformats.org/officeDocument/2006/relationships/image" Target="../media/image1.jpe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6.jpeg" /><Relationship Id="rId4" Type="http://schemas.microsoft.com/office/2007/relationships/hdphoto" Target="../media/hdphoto1.wdp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0.png" /><Relationship Id="rId5" Type="http://schemas.openxmlformats.org/officeDocument/2006/relationships/image" Target="../media/image4.jpg" /><Relationship Id="rId4" Type="http://schemas.microsoft.com/office/2007/relationships/hdphoto" Target="../media/hdphoto1.wdp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1.jpeg" /><Relationship Id="rId5" Type="http://schemas.openxmlformats.org/officeDocument/2006/relationships/image" Target="../media/image4.jpg" /><Relationship Id="rId4" Type="http://schemas.microsoft.com/office/2007/relationships/hdphoto" Target="../media/hdphoto1.wdp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43347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E91242-6B28-416D-86D9-83E331532EC8}"/>
              </a:ext>
            </a:extLst>
          </p:cNvPr>
          <p:cNvSpPr txBox="1"/>
          <p:nvPr/>
        </p:nvSpPr>
        <p:spPr>
          <a:xfrm>
            <a:off x="1547191" y="1690688"/>
            <a:ext cx="690769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ESTÔMAGO DOS MONOGÁSTRICOS VS POLIGÁSTRICOS</a:t>
            </a:r>
            <a:endParaRPr kumimoji="0" lang="pt-BR" sz="5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2478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43347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C32408-B71D-4C0F-888A-9A50968B40E7}"/>
              </a:ext>
            </a:extLst>
          </p:cNvPr>
          <p:cNvSpPr txBox="1"/>
          <p:nvPr/>
        </p:nvSpPr>
        <p:spPr>
          <a:xfrm>
            <a:off x="206276" y="622489"/>
            <a:ext cx="475427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ABOMASO: Estômago “verdadeiro” (Dig. Enzimática), apresenta uma curvatura maior voltada para a direção ventral e uma curvatura menor voltada para a direção dorsal;</a:t>
            </a:r>
          </a:p>
          <a:p>
            <a:pPr algn="just"/>
            <a:endParaRPr lang="pt-B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285750" indent="-285750" algn="just">
              <a:buFontTx/>
              <a:buChar char="-"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Revestido por uma mucosa glandular que contém as glândulas gástricas próprias e as glândulas pilóricas;</a:t>
            </a:r>
          </a:p>
          <a:p>
            <a:pPr marL="285750" indent="-285750" algn="just">
              <a:buFontTx/>
              <a:buChar char="-"/>
            </a:pPr>
            <a:endParaRPr lang="pt-B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285750" indent="-285750" algn="just">
              <a:buFontTx/>
              <a:buChar char="-"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 Corresponde ao estômago unicavitário dos outros mamíferos domésticos e pode ser dividido, fazendo uma analogia aos monogástricos, em fundo gástrico, corpo gástrico e piloro</a:t>
            </a:r>
          </a:p>
        </p:txBody>
      </p:sp>
      <p:sp>
        <p:nvSpPr>
          <p:cNvPr id="9" name="object 8">
            <a:extLst>
              <a:ext uri="{FF2B5EF4-FFF2-40B4-BE49-F238E27FC236}">
                <a16:creationId xmlns:a16="http://schemas.microsoft.com/office/drawing/2014/main" id="{20F9750F-EEDF-49B2-B919-032C288E822C}"/>
              </a:ext>
            </a:extLst>
          </p:cNvPr>
          <p:cNvSpPr/>
          <p:nvPr/>
        </p:nvSpPr>
        <p:spPr>
          <a:xfrm>
            <a:off x="5753100" y="93394"/>
            <a:ext cx="4572000" cy="28835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Picture 4" descr="http://i.ytimg.com/vi/kc4kHO7YQhk/0.jpg">
            <a:extLst>
              <a:ext uri="{FF2B5EF4-FFF2-40B4-BE49-F238E27FC236}">
                <a16:creationId xmlns:a16="http://schemas.microsoft.com/office/drawing/2014/main" id="{DFD022E2-4068-4780-A6FA-C5225593E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290" y="3526742"/>
            <a:ext cx="4133564" cy="31001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8752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43347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526BDE-089C-47EE-B307-C2380F0E9694}"/>
              </a:ext>
            </a:extLst>
          </p:cNvPr>
          <p:cNvSpPr txBox="1"/>
          <p:nvPr/>
        </p:nvSpPr>
        <p:spPr>
          <a:xfrm>
            <a:off x="221673" y="643185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ESTÔMAGO </a:t>
            </a:r>
            <a:endParaRPr kumimoji="0" lang="pt-BR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Imagem 6">
            <a:extLst>
              <a:ext uri="{FF2B5EF4-FFF2-40B4-BE49-F238E27FC236}">
                <a16:creationId xmlns:a16="http://schemas.microsoft.com/office/drawing/2014/main" id="{D7125607-FDD3-4C87-BE61-88EF32A51D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4355" r="9935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7673" y="467273"/>
            <a:ext cx="3825564" cy="29617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6206B7C-31A7-4DEC-B5B6-E8C42CEDDA28}"/>
              </a:ext>
            </a:extLst>
          </p:cNvPr>
          <p:cNvSpPr txBox="1"/>
          <p:nvPr/>
        </p:nvSpPr>
        <p:spPr>
          <a:xfrm>
            <a:off x="40666" y="1535536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O Estômago fica localizado entre o Esôfago e o Intestino Delgado (Duodeno); 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Corresponde a parte dilatada do TGI que inicia o processo de digestão;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Entre os animais domésticos há diversas diferenças quanto a morfologia e fisiologia;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pt-BR" sz="2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87E9B776-F4DD-4D6B-B0F7-85CDCF77879C}"/>
              </a:ext>
            </a:extLst>
          </p:cNvPr>
          <p:cNvSpPr/>
          <p:nvPr/>
        </p:nvSpPr>
        <p:spPr>
          <a:xfrm>
            <a:off x="1924820" y="3750929"/>
            <a:ext cx="3939894" cy="296172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Picture 2" descr="BVetMed1: Horse and Pig abdomen - Lecture 164">
            <a:extLst>
              <a:ext uri="{FF2B5EF4-FFF2-40B4-BE49-F238E27FC236}">
                <a16:creationId xmlns:a16="http://schemas.microsoft.com/office/drawing/2014/main" id="{D5A75BD8-C2A9-41A9-AAFC-6870F30C8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0449" y="3743656"/>
            <a:ext cx="3135379" cy="29617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05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43347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846D49-D4A4-45A2-AF6D-E90653B341DA}"/>
              </a:ext>
            </a:extLst>
          </p:cNvPr>
          <p:cNvSpPr txBox="1"/>
          <p:nvPr/>
        </p:nvSpPr>
        <p:spPr>
          <a:xfrm>
            <a:off x="838200" y="365125"/>
            <a:ext cx="97608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ESTÔMAGO DOS MONOGÁSTRICOS VS POLIGÁSTRICOS</a:t>
            </a:r>
            <a:endParaRPr kumimoji="0" lang="pt-BR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70313402-CCFC-4B4C-8000-42021DA29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08" y="2160105"/>
            <a:ext cx="4266944" cy="283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Imagem 6">
            <a:extLst>
              <a:ext uri="{FF2B5EF4-FFF2-40B4-BE49-F238E27FC236}">
                <a16:creationId xmlns:a16="http://schemas.microsoft.com/office/drawing/2014/main" id="{F6E5B527-184B-47D6-946F-0A16118B1E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4355" r="9935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12533" y="2160105"/>
            <a:ext cx="3655984" cy="28304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6D83288-0F88-485D-BA51-B13D6FD20D51}"/>
              </a:ext>
            </a:extLst>
          </p:cNvPr>
          <p:cNvSpPr txBox="1"/>
          <p:nvPr/>
        </p:nvSpPr>
        <p:spPr>
          <a:xfrm>
            <a:off x="0" y="517020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ESTÔMAGO PLURICAVITÁRIO</a:t>
            </a:r>
            <a:br>
              <a:rPr lang="pt-B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</a:br>
            <a:r>
              <a:rPr lang="pt-B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RUMINANTES</a:t>
            </a: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D730FE-0234-412D-B64A-9429D8C2003D}"/>
              </a:ext>
            </a:extLst>
          </p:cNvPr>
          <p:cNvSpPr txBox="1"/>
          <p:nvPr/>
        </p:nvSpPr>
        <p:spPr>
          <a:xfrm>
            <a:off x="4668719" y="5188109"/>
            <a:ext cx="61423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ESTÔMAGO UNICAVITÁRIO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MONOGÁSTRIGOS</a:t>
            </a: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032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43347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C4C858-2377-408F-B00D-344CBA9F7568}"/>
              </a:ext>
            </a:extLst>
          </p:cNvPr>
          <p:cNvSpPr txBox="1"/>
          <p:nvPr/>
        </p:nvSpPr>
        <p:spPr>
          <a:xfrm>
            <a:off x="558769" y="240439"/>
            <a:ext cx="70501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MONOGÁSTRICOS - UNICAVITÁRIO</a:t>
            </a:r>
            <a:endParaRPr kumimoji="0" lang="pt-BR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" name="Grupo 9">
            <a:extLst>
              <a:ext uri="{FF2B5EF4-FFF2-40B4-BE49-F238E27FC236}">
                <a16:creationId xmlns:a16="http://schemas.microsoft.com/office/drawing/2014/main" id="{8F825286-2B5D-4369-B7BD-8F2332CDE0E3}"/>
              </a:ext>
            </a:extLst>
          </p:cNvPr>
          <p:cNvGrpSpPr/>
          <p:nvPr/>
        </p:nvGrpSpPr>
        <p:grpSpPr>
          <a:xfrm>
            <a:off x="3166426" y="1943270"/>
            <a:ext cx="4142556" cy="4041445"/>
            <a:chOff x="3365314" y="1988840"/>
            <a:chExt cx="5778685" cy="4866775"/>
          </a:xfrm>
        </p:grpSpPr>
        <p:pic>
          <p:nvPicPr>
            <p:cNvPr id="11" name="Picture 11">
              <a:extLst>
                <a:ext uri="{FF2B5EF4-FFF2-40B4-BE49-F238E27FC236}">
                  <a16:creationId xmlns:a16="http://schemas.microsoft.com/office/drawing/2014/main" id="{C03F42F2-8DEC-49B7-8374-116E995263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12" t="4242"/>
            <a:stretch/>
          </p:blipFill>
          <p:spPr bwMode="auto">
            <a:xfrm>
              <a:off x="3941378" y="2191407"/>
              <a:ext cx="5202621" cy="46642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tângulo 5">
              <a:extLst>
                <a:ext uri="{FF2B5EF4-FFF2-40B4-BE49-F238E27FC236}">
                  <a16:creationId xmlns:a16="http://schemas.microsoft.com/office/drawing/2014/main" id="{02E9C37C-CBDA-48D2-BF08-251A971774DB}"/>
                </a:ext>
              </a:extLst>
            </p:cNvPr>
            <p:cNvSpPr/>
            <p:nvPr/>
          </p:nvSpPr>
          <p:spPr>
            <a:xfrm>
              <a:off x="6084168" y="1988840"/>
              <a:ext cx="1152128" cy="504056"/>
            </a:xfrm>
            <a:prstGeom prst="rect">
              <a:avLst/>
            </a:prstGeom>
            <a:solidFill>
              <a:srgbClr val="2E9C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/>
            </a:p>
          </p:txBody>
        </p:sp>
        <p:sp>
          <p:nvSpPr>
            <p:cNvPr id="13" name="Retângulo 6">
              <a:extLst>
                <a:ext uri="{FF2B5EF4-FFF2-40B4-BE49-F238E27FC236}">
                  <a16:creationId xmlns:a16="http://schemas.microsoft.com/office/drawing/2014/main" id="{BE1D068A-E9AD-49EA-806F-CEF6CF91BAA9}"/>
                </a:ext>
              </a:extLst>
            </p:cNvPr>
            <p:cNvSpPr/>
            <p:nvPr/>
          </p:nvSpPr>
          <p:spPr>
            <a:xfrm>
              <a:off x="5390560" y="3645024"/>
              <a:ext cx="1152128" cy="892749"/>
            </a:xfrm>
            <a:prstGeom prst="rect">
              <a:avLst/>
            </a:prstGeom>
            <a:solidFill>
              <a:srgbClr val="2E9C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/>
            </a:p>
          </p:txBody>
        </p:sp>
        <p:sp>
          <p:nvSpPr>
            <p:cNvPr id="14" name="Retângulo 7">
              <a:extLst>
                <a:ext uri="{FF2B5EF4-FFF2-40B4-BE49-F238E27FC236}">
                  <a16:creationId xmlns:a16="http://schemas.microsoft.com/office/drawing/2014/main" id="{6B76177E-FA0B-41C0-B5A4-579BBF8D3EC6}"/>
                </a:ext>
              </a:extLst>
            </p:cNvPr>
            <p:cNvSpPr/>
            <p:nvPr/>
          </p:nvSpPr>
          <p:spPr>
            <a:xfrm>
              <a:off x="3365314" y="4320033"/>
              <a:ext cx="1152128" cy="504056"/>
            </a:xfrm>
            <a:prstGeom prst="rect">
              <a:avLst/>
            </a:prstGeom>
            <a:solidFill>
              <a:srgbClr val="2E9C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/>
            </a:p>
          </p:txBody>
        </p:sp>
        <p:sp>
          <p:nvSpPr>
            <p:cNvPr id="15" name="Retângulo 8">
              <a:extLst>
                <a:ext uri="{FF2B5EF4-FFF2-40B4-BE49-F238E27FC236}">
                  <a16:creationId xmlns:a16="http://schemas.microsoft.com/office/drawing/2014/main" id="{E2E07B10-E857-4A6C-939B-BDB71A18F50A}"/>
                </a:ext>
              </a:extLst>
            </p:cNvPr>
            <p:cNvSpPr/>
            <p:nvPr/>
          </p:nvSpPr>
          <p:spPr>
            <a:xfrm>
              <a:off x="4193258" y="5805264"/>
              <a:ext cx="1152128" cy="864096"/>
            </a:xfrm>
            <a:prstGeom prst="rect">
              <a:avLst/>
            </a:prstGeom>
            <a:solidFill>
              <a:srgbClr val="2E9C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97D4156-5782-47DD-9D36-2E8A7B7B43D8}"/>
              </a:ext>
            </a:extLst>
          </p:cNvPr>
          <p:cNvSpPr txBox="1"/>
          <p:nvPr/>
        </p:nvSpPr>
        <p:spPr>
          <a:xfrm>
            <a:off x="88980" y="1347547"/>
            <a:ext cx="350093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Estômago unicavitário que possui uma face visceral e uma parietal;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Digestão principalmente ENZIMÁTICA;</a:t>
            </a:r>
            <a:endParaRPr lang="pt-B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R="0" lvl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pt-B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Curvatura Maior e Menor;</a:t>
            </a:r>
          </a:p>
          <a:p>
            <a:pPr marR="0" lvl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Principais Divisões:</a:t>
            </a:r>
          </a:p>
          <a:p>
            <a:pPr marR="0" lvl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BR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       </a:t>
            </a: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73BE7AB-76DE-416D-A48E-69D61F0678DF}"/>
              </a:ext>
            </a:extLst>
          </p:cNvPr>
          <p:cNvSpPr txBox="1"/>
          <p:nvPr/>
        </p:nvSpPr>
        <p:spPr>
          <a:xfrm>
            <a:off x="7101629" y="4044855"/>
            <a:ext cx="257249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Corpo Gástrico: Parte média do estômago, que vai do fundo (Esquerda) até o antro-pilórico (Direita) 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B830DE-C8AB-43B1-B15B-B66B67AB5BD0}"/>
              </a:ext>
            </a:extLst>
          </p:cNvPr>
          <p:cNvSpPr txBox="1"/>
          <p:nvPr/>
        </p:nvSpPr>
        <p:spPr>
          <a:xfrm>
            <a:off x="7814751" y="824170"/>
            <a:ext cx="253760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Fundo Gástrico: É considerado uma invaginação acima do corpo gástrico e do cárdia;</a:t>
            </a:r>
            <a:endParaRPr lang="en-US" dirty="0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F21F3C48-7C58-4E53-98AE-79E66D0D88F4}"/>
              </a:ext>
            </a:extLst>
          </p:cNvPr>
          <p:cNvSpPr/>
          <p:nvPr/>
        </p:nvSpPr>
        <p:spPr>
          <a:xfrm rot="8285816">
            <a:off x="6766591" y="1918530"/>
            <a:ext cx="1142583" cy="2658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651609B-EBBF-46DD-A9CF-7474855D34A2}"/>
              </a:ext>
            </a:extLst>
          </p:cNvPr>
          <p:cNvSpPr txBox="1"/>
          <p:nvPr/>
        </p:nvSpPr>
        <p:spPr>
          <a:xfrm>
            <a:off x="4136122" y="1421744"/>
            <a:ext cx="18389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Cárdia: Entrada do estômago;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70B77E14-0787-4270-82FE-6C2E75958A8C}"/>
              </a:ext>
            </a:extLst>
          </p:cNvPr>
          <p:cNvSpPr/>
          <p:nvPr/>
        </p:nvSpPr>
        <p:spPr>
          <a:xfrm rot="3922465">
            <a:off x="5106134" y="2327242"/>
            <a:ext cx="803034" cy="2326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BBA20044-42CB-4931-A44C-469BEC6FBB11}"/>
              </a:ext>
            </a:extLst>
          </p:cNvPr>
          <p:cNvSpPr/>
          <p:nvPr/>
        </p:nvSpPr>
        <p:spPr>
          <a:xfrm rot="12195832">
            <a:off x="6658258" y="3974167"/>
            <a:ext cx="515548" cy="1666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D44A2B6-36E4-4560-BCEA-01CBD132774C}"/>
              </a:ext>
            </a:extLst>
          </p:cNvPr>
          <p:cNvSpPr txBox="1"/>
          <p:nvPr/>
        </p:nvSpPr>
        <p:spPr>
          <a:xfrm>
            <a:off x="2368167" y="5661699"/>
            <a:ext cx="25924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Antro Pilórico: Faz parte da porção final do Estômago (Piloro)</a:t>
            </a:r>
            <a:endParaRPr lang="en-US" dirty="0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FBE71038-2AB7-48E1-AAA3-13BB7B266BD3}"/>
              </a:ext>
            </a:extLst>
          </p:cNvPr>
          <p:cNvSpPr/>
          <p:nvPr/>
        </p:nvSpPr>
        <p:spPr>
          <a:xfrm rot="19238247">
            <a:off x="4360652" y="5374302"/>
            <a:ext cx="641810" cy="163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84A8E2E-D108-4847-AA2A-DCB4630269A6}"/>
              </a:ext>
            </a:extLst>
          </p:cNvPr>
          <p:cNvSpPr txBox="1"/>
          <p:nvPr/>
        </p:nvSpPr>
        <p:spPr>
          <a:xfrm>
            <a:off x="1279485" y="4134184"/>
            <a:ext cx="24326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Canal Pilórico: Porção final do estômago que está em contato com o duodeno.</a:t>
            </a:r>
            <a:endParaRPr lang="en-US" dirty="0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7F6EF426-C9A1-468B-9518-4320B3E599EA}"/>
              </a:ext>
            </a:extLst>
          </p:cNvPr>
          <p:cNvSpPr/>
          <p:nvPr/>
        </p:nvSpPr>
        <p:spPr>
          <a:xfrm rot="463789">
            <a:off x="3555771" y="4379921"/>
            <a:ext cx="1018887" cy="2041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24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43347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pic>
        <p:nvPicPr>
          <p:cNvPr id="6" name="Picture 2" descr="BVetMed1: Horse and Pig abdomen - Lecture 164">
            <a:extLst>
              <a:ext uri="{FF2B5EF4-FFF2-40B4-BE49-F238E27FC236}">
                <a16:creationId xmlns:a16="http://schemas.microsoft.com/office/drawing/2014/main" id="{39AA942D-245A-4BF1-A614-D5E3E01F3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184" y="1659795"/>
            <a:ext cx="3821062" cy="36094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C7C0282-7173-4FC3-8FA7-2BDD488BE711}"/>
              </a:ext>
            </a:extLst>
          </p:cNvPr>
          <p:cNvSpPr txBox="1"/>
          <p:nvPr/>
        </p:nvSpPr>
        <p:spPr>
          <a:xfrm>
            <a:off x="346220" y="235328"/>
            <a:ext cx="87315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MONOGÁSTRICOS – PAREDE DO ESTÔMAGO</a:t>
            </a:r>
            <a:endParaRPr kumimoji="0" lang="pt-BR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FFF92-34F7-439E-A3B1-B9238DE32CD8}"/>
              </a:ext>
            </a:extLst>
          </p:cNvPr>
          <p:cNvSpPr txBox="1"/>
          <p:nvPr/>
        </p:nvSpPr>
        <p:spPr>
          <a:xfrm>
            <a:off x="309475" y="1877446"/>
            <a:ext cx="445106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PAREDE DO ESTÔMAGO:</a:t>
            </a:r>
          </a:p>
          <a:p>
            <a:pPr marR="0" lvl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pt-BR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MUCOSA – Túnica Mucosa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SUBMUCOSA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CAMADA MUSCULAR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SEROSA – Peritônio visceral</a:t>
            </a:r>
          </a:p>
        </p:txBody>
      </p:sp>
    </p:spTree>
    <p:extLst>
      <p:ext uri="{BB962C8B-B14F-4D97-AF65-F5344CB8AC3E}">
        <p14:creationId xmlns:p14="http://schemas.microsoft.com/office/powerpoint/2010/main" val="1148257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43347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E89FCA-EF49-4C66-A4E0-906339C764C1}"/>
              </a:ext>
            </a:extLst>
          </p:cNvPr>
          <p:cNvSpPr txBox="1"/>
          <p:nvPr/>
        </p:nvSpPr>
        <p:spPr>
          <a:xfrm>
            <a:off x="846028" y="160058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TORÇÃO GÁSTRICA - APLICAÇÃO</a:t>
            </a:r>
            <a:endParaRPr lang="en-US" sz="3200" dirty="0"/>
          </a:p>
        </p:txBody>
      </p:sp>
      <p:pic>
        <p:nvPicPr>
          <p:cNvPr id="9" name="Estômago - torção gástrica">
            <a:hlinkClick r:id="" action="ppaction://media"/>
            <a:extLst>
              <a:ext uri="{FF2B5EF4-FFF2-40B4-BE49-F238E27FC236}">
                <a16:creationId xmlns:a16="http://schemas.microsoft.com/office/drawing/2014/main" id="{64404DD3-36A9-4AEF-AE57-1A9ACB9945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56809" y="160058"/>
            <a:ext cx="4857257" cy="2732145"/>
          </a:xfrm>
          <a:prstGeom prst="rect">
            <a:avLst/>
          </a:prstGeom>
        </p:spPr>
      </p:pic>
      <p:pic>
        <p:nvPicPr>
          <p:cNvPr id="11" name="Picture 2" descr="http://blog.seattletimes.nwsource.com/wet_fur/GDVxray.jpg">
            <a:extLst>
              <a:ext uri="{FF2B5EF4-FFF2-40B4-BE49-F238E27FC236}">
                <a16:creationId xmlns:a16="http://schemas.microsoft.com/office/drawing/2014/main" id="{9E9BE51F-98B1-4072-A9D2-4E7910C9E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47" y="1051097"/>
            <a:ext cx="5520200" cy="43701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7F7E09E-4FCE-4849-B3D0-52CA870A3815}"/>
              </a:ext>
            </a:extLst>
          </p:cNvPr>
          <p:cNvSpPr txBox="1"/>
          <p:nvPr/>
        </p:nvSpPr>
        <p:spPr>
          <a:xfrm>
            <a:off x="6093862" y="4429800"/>
            <a:ext cx="525993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Pode ocorrer por diversos fatores, principalmente por patologias ou mecanismos que causem Hiperperistaltismo;</a:t>
            </a:r>
          </a:p>
          <a:p>
            <a:pPr marL="285750" indent="-285750">
              <a:buFontTx/>
              <a:buChar char="-"/>
            </a:pP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Há a rotação do Estômago, a qual pode causar isquemia e necrose tecidual;</a:t>
            </a:r>
          </a:p>
          <a:p>
            <a:pPr marL="285750" indent="-285750">
              <a:buFontTx/>
              <a:buChar char="-"/>
            </a:pP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O Baço em função da sua relação com o Estômago, também vai ser rotacionado, podendo causar isquemia e necrose;</a:t>
            </a:r>
          </a:p>
          <a:p>
            <a:pPr marL="285750" indent="-285750">
              <a:buFontTx/>
              <a:buChar char="-"/>
            </a:pP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40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43347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A2559C-D00E-409C-8141-D0065176F1DC}"/>
              </a:ext>
            </a:extLst>
          </p:cNvPr>
          <p:cNvSpPr txBox="1"/>
          <p:nvPr/>
        </p:nvSpPr>
        <p:spPr>
          <a:xfrm>
            <a:off x="350582" y="26877"/>
            <a:ext cx="70236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POLIGÁSTRICOS - PLURICAVITÁRIO</a:t>
            </a:r>
            <a:endParaRPr kumimoji="0" lang="pt-BR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11">
            <a:extLst>
              <a:ext uri="{FF2B5EF4-FFF2-40B4-BE49-F238E27FC236}">
                <a16:creationId xmlns:a16="http://schemas.microsoft.com/office/drawing/2014/main" id="{D2249361-A12F-4D3F-8175-4DAB140FF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1034" y="1767538"/>
            <a:ext cx="4715666" cy="3128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DD2EDD-82B1-4539-ADE6-E5B18541BEEF}"/>
              </a:ext>
            </a:extLst>
          </p:cNvPr>
          <p:cNvSpPr txBox="1"/>
          <p:nvPr/>
        </p:nvSpPr>
        <p:spPr>
          <a:xfrm>
            <a:off x="40666" y="867280"/>
            <a:ext cx="418768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Estômago Pluricavitário composto por 4 compartimentos: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RÚMEN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RETÍCULO             Pré-Estômagos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OMASO 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ABOMASO(Estômago Verdadeiro)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Ocupa praticamente todo o Antímero esquerdo, principalmente o Rúmen.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Digestão principalmente fermentativa pela microbiota ruminal.</a:t>
            </a:r>
          </a:p>
        </p:txBody>
      </p:sp>
      <p:sp>
        <p:nvSpPr>
          <p:cNvPr id="12" name="Chave direita 1">
            <a:extLst>
              <a:ext uri="{FF2B5EF4-FFF2-40B4-BE49-F238E27FC236}">
                <a16:creationId xmlns:a16="http://schemas.microsoft.com/office/drawing/2014/main" id="{8ACC683C-7B40-494F-8821-0C425968A713}"/>
              </a:ext>
            </a:extLst>
          </p:cNvPr>
          <p:cNvSpPr/>
          <p:nvPr/>
        </p:nvSpPr>
        <p:spPr>
          <a:xfrm>
            <a:off x="1433949" y="1903155"/>
            <a:ext cx="432048" cy="747393"/>
          </a:xfrm>
          <a:prstGeom prst="rightBrace">
            <a:avLst/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8946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43347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sp>
        <p:nvSpPr>
          <p:cNvPr id="6" name="object 8">
            <a:extLst>
              <a:ext uri="{FF2B5EF4-FFF2-40B4-BE49-F238E27FC236}">
                <a16:creationId xmlns:a16="http://schemas.microsoft.com/office/drawing/2014/main" id="{4D6F1559-1CE2-426D-80BA-18207AFE0C53}"/>
              </a:ext>
            </a:extLst>
          </p:cNvPr>
          <p:cNvSpPr/>
          <p:nvPr/>
        </p:nvSpPr>
        <p:spPr>
          <a:xfrm>
            <a:off x="6096000" y="638778"/>
            <a:ext cx="3356061" cy="263318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73101F-C0FD-454D-B0ED-54EAD58202E0}"/>
              </a:ext>
            </a:extLst>
          </p:cNvPr>
          <p:cNvSpPr txBox="1"/>
          <p:nvPr/>
        </p:nvSpPr>
        <p:spPr>
          <a:xfrm>
            <a:off x="712305" y="261263"/>
            <a:ext cx="454549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RÚMEN: Câmara fermentativa que possui uma diversa microbiota que degrada o alimento ingerido; Possui relação íntima com o Retículo tanto quanto a estrutura como a função; Compreende quase todo o antímero esq. Abdominal.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73E3A5C-5E2C-4E63-9FFB-B8D3420A37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476"/>
          <a:stretch/>
        </p:blipFill>
        <p:spPr bwMode="auto">
          <a:xfrm>
            <a:off x="1158085" y="2622961"/>
            <a:ext cx="3905724" cy="29359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448942-0478-4B32-BF8D-41A182526E3D}"/>
              </a:ext>
            </a:extLst>
          </p:cNvPr>
          <p:cNvSpPr txBox="1"/>
          <p:nvPr/>
        </p:nvSpPr>
        <p:spPr>
          <a:xfrm>
            <a:off x="5383695" y="3804544"/>
            <a:ext cx="614238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PARTES DO RÚMEN:</a:t>
            </a:r>
          </a:p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- Saco Ventral</a:t>
            </a:r>
          </a:p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- Saco Dorsal</a:t>
            </a:r>
          </a:p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- Saco Cranial</a:t>
            </a:r>
          </a:p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- Saco Cego Caudodorsal</a:t>
            </a:r>
          </a:p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- Saco Cego Caudoventral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98559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EA43B-6023-47B3-939E-552C05F49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3A4FA7A-4FCA-4160-B66B-4EB586C3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7"/>
          <a:stretch/>
        </p:blipFill>
        <p:spPr>
          <a:xfrm>
            <a:off x="402681" y="0"/>
            <a:ext cx="11748653" cy="6858000"/>
          </a:xfrm>
        </p:spPr>
      </p:pic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D2845FD6-A382-423A-B00E-30E6F5DD17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363"/>
          <a:stretch/>
        </p:blipFill>
        <p:spPr>
          <a:xfrm flipH="1">
            <a:off x="0" y="0"/>
            <a:ext cx="443347" cy="6858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D0CEC0E-EDD6-49B0-8F53-A05ABA3E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" y="5788728"/>
            <a:ext cx="1884154" cy="1069272"/>
          </a:xfrm>
          <a:prstGeom prst="rect">
            <a:avLst/>
          </a:prstGeom>
        </p:spPr>
      </p:pic>
      <p:sp>
        <p:nvSpPr>
          <p:cNvPr id="6" name="object 8">
            <a:extLst>
              <a:ext uri="{FF2B5EF4-FFF2-40B4-BE49-F238E27FC236}">
                <a16:creationId xmlns:a16="http://schemas.microsoft.com/office/drawing/2014/main" id="{18A2E63B-AD71-4345-8E14-AE1F6FB3CE11}"/>
              </a:ext>
            </a:extLst>
          </p:cNvPr>
          <p:cNvSpPr/>
          <p:nvPr/>
        </p:nvSpPr>
        <p:spPr>
          <a:xfrm>
            <a:off x="6096000" y="3429000"/>
            <a:ext cx="3356061" cy="263318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EB4D9D-C21F-404A-850C-885F895ADC7A}"/>
              </a:ext>
            </a:extLst>
          </p:cNvPr>
          <p:cNvSpPr txBox="1"/>
          <p:nvPr/>
        </p:nvSpPr>
        <p:spPr>
          <a:xfrm>
            <a:off x="5901953" y="100961"/>
            <a:ext cx="493703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RETÍCULO: Está localizado imediatamente cranial ao Rúmen;</a:t>
            </a:r>
          </a:p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- A mucosa reticular é aglandular revestida com um epitélio estratificado, semelhante ao rúmen;</a:t>
            </a:r>
          </a:p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- Sua mucosa apresenta um aspecto de “Fava”, formada por cristas reticulares que apresentam pequenas papilas reticulares curtas.</a:t>
            </a:r>
            <a:endParaRPr lang="en-US" sz="2000" dirty="0"/>
          </a:p>
        </p:txBody>
      </p:sp>
      <p:pic>
        <p:nvPicPr>
          <p:cNvPr id="9" name="Picture 2" descr="http://images.engormix.com/S_articles/4664_597.jpg">
            <a:extLst>
              <a:ext uri="{FF2B5EF4-FFF2-40B4-BE49-F238E27FC236}">
                <a16:creationId xmlns:a16="http://schemas.microsoft.com/office/drawing/2014/main" id="{0668BA79-8CD4-4BD3-A8F4-4D28F107A6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09"/>
          <a:stretch/>
        </p:blipFill>
        <p:spPr bwMode="auto">
          <a:xfrm>
            <a:off x="983752" y="370361"/>
            <a:ext cx="4120667" cy="2323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2F7DEDE-2049-41E2-9328-27E20F9C2414}"/>
              </a:ext>
            </a:extLst>
          </p:cNvPr>
          <p:cNvSpPr txBox="1"/>
          <p:nvPr/>
        </p:nvSpPr>
        <p:spPr>
          <a:xfrm>
            <a:off x="443347" y="2963283"/>
            <a:ext cx="5033542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OMASO: O omaso se situa dentro da parte intratorácica do abdomem à direita do compartimento ruminorreticular;</a:t>
            </a:r>
          </a:p>
          <a:p>
            <a:pPr algn="just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- Comunica-se com o retículo pelo óstio reticulomasal e com o Abomaso pelo óstio omasoabomasal ;</a:t>
            </a:r>
          </a:p>
          <a:p>
            <a:pPr marL="285750" indent="-285750" algn="just">
              <a:buFontTx/>
              <a:buChar char="-"/>
            </a:pP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Realiza principalmente a reabsorção de água no processo digestivo.</a:t>
            </a:r>
          </a:p>
          <a:p>
            <a:pPr marL="285750" indent="-285750" algn="just">
              <a:buFontTx/>
              <a:buChar char="-"/>
            </a:pP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786023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491</Words>
  <Application>Microsoft Office PowerPoint</Application>
  <PresentationFormat>Widescreen</PresentationFormat>
  <Paragraphs>63</Paragraphs>
  <Slides>10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Caique Marques Rocha Oliveira</dc:creator>
  <cp:lastModifiedBy>Talissa Martins</cp:lastModifiedBy>
  <cp:revision>17</cp:revision>
  <dcterms:created xsi:type="dcterms:W3CDTF">2021-04-05T20:18:24Z</dcterms:created>
  <dcterms:modified xsi:type="dcterms:W3CDTF">2021-04-06T00:42:15Z</dcterms:modified>
</cp:coreProperties>
</file>

<file path=docProps/thumbnail.jpeg>
</file>